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1.jpg" ContentType="image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72" r:id="rId3"/>
    <p:sldId id="273" r:id="rId4"/>
    <p:sldId id="276" r:id="rId5"/>
    <p:sldId id="277" r:id="rId6"/>
    <p:sldId id="278" r:id="rId7"/>
    <p:sldId id="279" r:id="rId8"/>
    <p:sldId id="280" r:id="rId9"/>
    <p:sldId id="270" r:id="rId10"/>
    <p:sldId id="271" r:id="rId11"/>
    <p:sldId id="281" r:id="rId12"/>
    <p:sldId id="282" r:id="rId13"/>
    <p:sldId id="283" r:id="rId14"/>
    <p:sldId id="284" r:id="rId15"/>
    <p:sldId id="260" r:id="rId16"/>
    <p:sldId id="261" r:id="rId17"/>
    <p:sldId id="290" r:id="rId18"/>
    <p:sldId id="263" r:id="rId19"/>
    <p:sldId id="266" r:id="rId20"/>
    <p:sldId id="291" r:id="rId21"/>
    <p:sldId id="268" r:id="rId22"/>
    <p:sldId id="287" r:id="rId23"/>
    <p:sldId id="285" r:id="rId24"/>
    <p:sldId id="286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  <p:embeddedFont>
      <p:font typeface="Lato" panose="020B0604020202020204" charset="0"/>
      <p:regular r:id="rId35"/>
      <p:bold r:id="rId36"/>
      <p:italic r:id="rId37"/>
      <p:boldItalic r:id="rId38"/>
    </p:embeddedFont>
    <p:embeddedFont>
      <p:font typeface="Arial Unicode MS" panose="020B0604020202020204" pitchFamily="34" charset="-128"/>
      <p:regular r:id="rId39"/>
    </p:embeddedFont>
    <p:embeddedFont>
      <p:font typeface="Raleway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FDFD1F-ED87-46E4-A37E-7A1B8BE96250}">
  <a:tblStyle styleId="{C9FDFD1F-ED87-46E4-A37E-7A1B8BE962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8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13953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196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14C42-E44F-4F3A-9158-9703D6A8BA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43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b972ed5bd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b972ed5bd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617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b972ed5bd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b972ed5bd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224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306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b972ed5bd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b972ed5bd1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28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b972ed5bd1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b972ed5bd1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79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b972ed5bd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b972ed5bd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83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b972ed5bd1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b972ed5bd1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685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972ed5bd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b972ed5bd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4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12836"/>
            <a:ext cx="2057400" cy="273844"/>
          </a:xfrm>
          <a:prstGeom prst="rect">
            <a:avLst/>
          </a:prstGeom>
        </p:spPr>
        <p:txBody>
          <a:bodyPr/>
          <a:lstStyle/>
          <a:p>
            <a:fld id="{412C8E13-8567-4AA7-BA8C-137448A551A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12836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EA5F-45C3-4BB6-A590-5A9FB25E3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5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works.com/matlabcentral/fileexchange/117465-qfiscgen-fuzzy-c-code-generator-for-embedded-systems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210237" y="1118232"/>
            <a:ext cx="6384671" cy="547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BÁO CÁO BÀI TẬP LỚN MÔN NHẬP MÔN ĐIỀU KHIỂN THÔNG MINH</a:t>
            </a:r>
            <a:endParaRPr sz="28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58523" y="4034167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2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GVHD: thầy Huỳnh Thái Hoàng</a:t>
            </a:r>
            <a:endParaRPr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endParaRPr sz="1617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endParaRPr sz="760"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942693" y="2385698"/>
            <a:ext cx="6919758" cy="464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-US" sz="3200" b="1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ĐIỀU KHIỂN CÂN BẰNG HỆ XE 2 BÁNH SỬ DỤNG VI ĐIỀU </a:t>
            </a:r>
            <a:r>
              <a:rPr lang="en-US" sz="3200" b="1" dirty="0" smtClean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KHIỂN</a:t>
            </a:r>
            <a:endParaRPr lang="en-US" sz="3200" b="1" dirty="0">
              <a:solidFill>
                <a:schemeClr val="accent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endParaRPr sz="76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3;p14"/>
          <p:cNvSpPr txBox="1">
            <a:spLocks/>
          </p:cNvSpPr>
          <p:nvPr/>
        </p:nvSpPr>
        <p:spPr>
          <a:xfrm>
            <a:off x="609886" y="-11926"/>
            <a:ext cx="5193506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khối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cứng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320" y="523274"/>
            <a:ext cx="3946261" cy="41650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3" y="589309"/>
            <a:ext cx="4922379" cy="37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9596" y="529010"/>
            <a:ext cx="1973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200"/>
              </a:spcAft>
            </a:pPr>
            <a:r>
              <a:rPr lang="vi-VN" b="1" dirty="0"/>
              <a:t>Sơ đồ </a:t>
            </a:r>
            <a:r>
              <a:rPr lang="vi-VN" b="1" dirty="0" smtClean="0"/>
              <a:t>khối</a:t>
            </a:r>
            <a:r>
              <a:rPr lang="en-US" b="1" dirty="0" smtClean="0"/>
              <a:t> Simulink</a:t>
            </a:r>
            <a:r>
              <a:rPr lang="en-US" b="1" dirty="0"/>
              <a:t>:</a:t>
            </a:r>
            <a:endParaRPr lang="vi-VN" b="1" dirty="0"/>
          </a:p>
        </p:txBody>
      </p:sp>
      <p:pic>
        <p:nvPicPr>
          <p:cNvPr id="7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882186"/>
            <a:ext cx="59436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157EF2B-51B7-A99F-ACC9-9AFD170442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36" y="691409"/>
            <a:ext cx="2432305" cy="3719543"/>
          </a:xfrm>
          <a:prstGeom prst="rect">
            <a:avLst/>
          </a:prstGeom>
        </p:spPr>
      </p:pic>
      <p:sp>
        <p:nvSpPr>
          <p:cNvPr id="9" name="Google Shape;103;p15"/>
          <p:cNvSpPr txBox="1"/>
          <p:nvPr/>
        </p:nvSpPr>
        <p:spPr>
          <a:xfrm>
            <a:off x="117763" y="2732911"/>
            <a:ext cx="7072745" cy="2073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Các biến vào/ ra </a:t>
            </a:r>
            <a:r>
              <a:rPr lang="e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của bộ điều khiển: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2 biến vào: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+"/>
            </a:pP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theta: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góc nghiêng của robot so với vị trí thẳng đứng ban đầu (deg)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+"/>
            </a:pP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thetadot: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vận tốc góc (deg/s)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Biến ra: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+"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u: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duty cycle xuất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xung PWM cấp cho động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cơ.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Chuẩn hóa các biến vào/ra của BĐK mờ: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Góc nghiêng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-15 ≤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ϴ ≤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15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(deg):  =&gt; K1 =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1/15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>
              <a:lnSpc>
                <a:spcPct val="115000"/>
              </a:lnSpc>
              <a:buSzPts val="1300"/>
              <a:buFont typeface="Roboto"/>
              <a:buChar char="-"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Vận tốc góc nghiêng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-80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≤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ϴ_dot  ≤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8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0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(deg/s): =&gt; K2 =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1/80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Duty Cycle: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-1099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≤ u ≤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1099: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=&gt;Ku =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1099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(Tín hiệu sẽ được xử lý tuỳ theo chiều quay của động cơ)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9596" y="74657"/>
            <a:ext cx="648002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2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Fuzzy logic </a:t>
            </a:r>
            <a:r>
              <a:rPr lang="en-US" sz="2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 sz="2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28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2E0BA89-F528-2D73-354C-0EDE6795436C}"/>
              </a:ext>
            </a:extLst>
          </p:cNvPr>
          <p:cNvSpPr txBox="1"/>
          <p:nvPr/>
        </p:nvSpPr>
        <p:spPr>
          <a:xfrm>
            <a:off x="252846" y="38134"/>
            <a:ext cx="830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nghĩa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ngôn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ra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95EA6E1-D5D6-0AAA-33FA-645470DD7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34" y="520815"/>
            <a:ext cx="3802553" cy="1365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AF2A0A8-7130-894B-0039-C2EAF48A7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99" y="1886065"/>
            <a:ext cx="3440346" cy="1417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0625557-7217-D834-6CF9-A8C169B73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51" y="3450224"/>
            <a:ext cx="3676296" cy="1476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F155AEE-7B14-439C-FF7B-DB10553C314C}"/>
              </a:ext>
            </a:extLst>
          </p:cNvPr>
          <p:cNvSpPr txBox="1"/>
          <p:nvPr/>
        </p:nvSpPr>
        <p:spPr>
          <a:xfrm>
            <a:off x="5110339" y="975373"/>
            <a:ext cx="38674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c1, c2, c3, c4, c5, c6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K1, K2, Ku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nghiệm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92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2E0BA89-F528-2D73-354C-0EDE6795436C}"/>
              </a:ext>
            </a:extLst>
          </p:cNvPr>
          <p:cNvSpPr txBox="1"/>
          <p:nvPr/>
        </p:nvSpPr>
        <p:spPr>
          <a:xfrm>
            <a:off x="614915" y="0"/>
            <a:ext cx="75882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5 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quy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tắc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dựa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2B9178E-BE3C-E275-C692-FFF2B14502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1" y="710334"/>
            <a:ext cx="1932935" cy="2146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65E206E-F58D-DDDB-98AD-D0C663DF2F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984" y="779626"/>
            <a:ext cx="1979599" cy="2192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68576A7-21BC-1BAB-E151-0C3B0ED842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17" y="696480"/>
            <a:ext cx="2042172" cy="22614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178C63F-F88A-B52B-EDC3-D21ECFA074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256" y="2971800"/>
            <a:ext cx="1839796" cy="20466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130AAB1-1B71-017B-15C1-6A53010050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38" y="2797145"/>
            <a:ext cx="2047179" cy="2270446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4024745" y="588818"/>
            <a:ext cx="824346" cy="6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470938" y="58881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729016" y="2611582"/>
            <a:ext cx="824346" cy="6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223947" y="237605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64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0"/>
            <a:ext cx="7886700" cy="69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Luật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mờ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2E0BA89-F528-2D73-354C-0EDE6795436C}"/>
              </a:ext>
            </a:extLst>
          </p:cNvPr>
          <p:cNvSpPr txBox="1"/>
          <p:nvPr/>
        </p:nvSpPr>
        <p:spPr>
          <a:xfrm>
            <a:off x="628650" y="699307"/>
            <a:ext cx="75882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quy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tắc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dựa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19AAFA6-2443-4E75-845C-1E37E021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64" y="1115200"/>
            <a:ext cx="6808354" cy="382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693013" y="-75588"/>
            <a:ext cx="7688700" cy="464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24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mềm</a:t>
            </a:r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sz="2340"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270163" y="457495"/>
            <a:ext cx="6047509" cy="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Định nghĩa các giá trị ngôn ngữ trong firmware và các hằng số</a:t>
            </a:r>
            <a:endParaRPr sz="16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2" y="885218"/>
            <a:ext cx="6528587" cy="34750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220" y="3073927"/>
            <a:ext cx="3208298" cy="1143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3" y="568034"/>
            <a:ext cx="6324885" cy="4211783"/>
          </a:xfrm>
          <a:prstGeom prst="rect">
            <a:avLst/>
          </a:prstGeom>
        </p:spPr>
      </p:pic>
      <p:sp>
        <p:nvSpPr>
          <p:cNvPr id="8" name="Google Shape;119;p17"/>
          <p:cNvSpPr txBox="1">
            <a:spLocks/>
          </p:cNvSpPr>
          <p:nvPr/>
        </p:nvSpPr>
        <p:spPr>
          <a:xfrm>
            <a:off x="637308" y="0"/>
            <a:ext cx="4710545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SzPts val="935"/>
              <a:buFont typeface="Lato"/>
              <a:buNone/>
            </a:pPr>
            <a:r>
              <a:rPr lang="en-US" sz="2400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Triển</a:t>
            </a:r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khai</a:t>
            </a:r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các</a:t>
            </a:r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quy</a:t>
            </a:r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tắc</a:t>
            </a:r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điều</a:t>
            </a:r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khiển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2" y="477981"/>
            <a:ext cx="8821363" cy="418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4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176" y="54325"/>
            <a:ext cx="7688700" cy="535200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vòng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kính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76" y="589525"/>
            <a:ext cx="8204126" cy="2742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53" y="3002293"/>
            <a:ext cx="2301439" cy="13688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5" y="1760125"/>
            <a:ext cx="1845185" cy="1242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144" y="613199"/>
            <a:ext cx="4976291" cy="2819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3081" y="4530436"/>
            <a:ext cx="4601221" cy="298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23" y="519545"/>
            <a:ext cx="3253014" cy="4351584"/>
          </a:xfrm>
          <a:prstGeom prst="rect">
            <a:avLst/>
          </a:prstGeom>
        </p:spPr>
      </p:pic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4701805" y="-96343"/>
            <a:ext cx="362828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mềm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298" y="3965634"/>
            <a:ext cx="1552546" cy="846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298" y="1861589"/>
            <a:ext cx="1552546" cy="833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091" y="3965634"/>
            <a:ext cx="2117908" cy="9060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7" y="37270"/>
            <a:ext cx="4352768" cy="346792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0800000">
            <a:off x="4211780" y="4562785"/>
            <a:ext cx="540327" cy="57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153912">
            <a:off x="6847573" y="4243884"/>
            <a:ext cx="633225" cy="61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9589562">
            <a:off x="6799520" y="2616016"/>
            <a:ext cx="69272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2658390">
            <a:off x="3758544" y="1646119"/>
            <a:ext cx="1223558" cy="47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944" y="487378"/>
            <a:ext cx="2848623" cy="535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-US" sz="4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Dung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/>
            </a:r>
            <a:b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959" y="1268384"/>
            <a:ext cx="7688700" cy="3483724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thiệu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96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Nhiệm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96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96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Fuzzy logic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 sz="9600" dirty="0" smtClean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mềm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96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luận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96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2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24"/>
          <p:cNvSpPr txBox="1">
            <a:spLocks/>
          </p:cNvSpPr>
          <p:nvPr/>
        </p:nvSpPr>
        <p:spPr>
          <a:xfrm>
            <a:off x="706869" y="47798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en-US" sz="28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8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8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8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8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7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>
            <a:spLocks noGrp="1"/>
          </p:cNvSpPr>
          <p:nvPr>
            <p:ph type="title"/>
          </p:nvPr>
        </p:nvSpPr>
        <p:spPr>
          <a:xfrm>
            <a:off x="582177" y="548586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luận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2455" y="1214605"/>
            <a:ext cx="8577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luận</a:t>
            </a:r>
            <a:r>
              <a:rPr lang="en-US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điện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ổn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bánh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đứng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mặt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phẳng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&gt;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ngoại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lực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ngoại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lực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vừa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 err="1" smtClean="0"/>
          </a:p>
        </p:txBody>
      </p:sp>
      <p:sp>
        <p:nvSpPr>
          <p:cNvPr id="3" name="TextBox 2"/>
          <p:cNvSpPr txBox="1"/>
          <p:nvPr/>
        </p:nvSpPr>
        <p:spPr>
          <a:xfrm>
            <a:off x="242455" y="2261046"/>
            <a:ext cx="810512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xét</a:t>
            </a:r>
            <a:r>
              <a:rPr lang="en-US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Fuzzy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kiến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nhúng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thuộc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K_theta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K_theta_dot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đáp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yều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2455" y="3553708"/>
            <a:ext cx="601959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đưa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tốt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thử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fuzzy_PID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vòng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kín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hai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DC motor.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7088" y="650562"/>
            <a:ext cx="7886700" cy="64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khảo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F84C799-7798-0E29-6E75-B3785BF46EED}"/>
              </a:ext>
            </a:extLst>
          </p:cNvPr>
          <p:cNvSpPr txBox="1"/>
          <p:nvPr/>
        </p:nvSpPr>
        <p:spPr>
          <a:xfrm>
            <a:off x="334159" y="1219367"/>
            <a:ext cx="802186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giảng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môn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ĐK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minh, PGS-TS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Huỳnh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Thái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Hoàng</a:t>
            </a:r>
            <a:endParaRPr lang="en-US" sz="23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3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Fuzzy </a:t>
            </a:r>
            <a:r>
              <a:rPr lang="da-DK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C-code generator for embedded systems: </a:t>
            </a:r>
            <a:r>
              <a:rPr lang="da-DK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https://www.mathworks.com</a:t>
            </a:r>
            <a:r>
              <a:rPr lang="da-DK" sz="23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/...</a:t>
            </a:r>
            <a:endParaRPr lang="da-DK" sz="2300" dirty="0" smtClean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21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1485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51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</a:defRPr>
            </a:lvl1pPr>
            <a:lvl2pPr marL="557213" indent="-214313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charset="0"/>
              </a:defRPr>
            </a:lvl2pPr>
            <a:lvl3pPr marL="857250" indent="-171450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charset="0"/>
              </a:defRPr>
            </a:lvl3pPr>
            <a:lvl4pPr marL="1200150" indent="-17145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charset="0"/>
              </a:defRPr>
            </a:lvl4pPr>
            <a:lvl5pPr marL="1543050" indent="-17145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AB7769-D77A-45C5-90D6-D57DD3AB181D}" type="slidenum">
              <a:rPr lang="en-US" altLang="en-US" sz="900">
                <a:solidFill>
                  <a:srgbClr val="898989"/>
                </a:solidFill>
                <a:latin typeface="Arial" panose="020B0604020202020204" pitchFamily="34" charset="0"/>
              </a:rPr>
              <a:t>23</a:t>
            </a:fld>
            <a:endParaRPr lang="en-US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4" descr="Ảnh động cám ơn rất nhiều">
            <a:extLst>
              <a:ext uri="{FF2B5EF4-FFF2-40B4-BE49-F238E27FC236}">
                <a16:creationId xmlns:a16="http://schemas.microsoft.com/office/drawing/2014/main" xmlns="" id="{70FD4887-AB54-4444-85FC-2E178B2D03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85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67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2FF2D0B-CBF1-DC68-3F42-03400BE6C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10474"/>
            <a:ext cx="6858000" cy="206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7FA5B4C-8842-529D-32AD-3468D10431EF}"/>
              </a:ext>
            </a:extLst>
          </p:cNvPr>
          <p:cNvSpPr/>
          <p:nvPr/>
        </p:nvSpPr>
        <p:spPr>
          <a:xfrm>
            <a:off x="3397508" y="1454181"/>
            <a:ext cx="2348984" cy="108491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6600" b="1">
                <a:ln w="0"/>
                <a:solidFill>
                  <a:srgbClr val="00ADD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51463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032" y="720657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thiệu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1028" name="Picture 4" descr="Các bộ phận cấu tạo nên xe điện 2 bánh cân bằng | Xe 2 bánh tự cân bằng – Xe  điện mi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800" y="1255857"/>
            <a:ext cx="4201680" cy="35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e Điện Cân Bằng 2 Bánh Giá Rẻ- Xe Công Nghệ Hà Nội - Giá Hấp Dẫ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18" y="1623002"/>
            <a:ext cx="3988089" cy="251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56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ìm hiểu nhiều hơn 97 xe honda tu can bang siêu hot - N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78" y="969817"/>
            <a:ext cx="7493222" cy="406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4264" y="434830"/>
            <a:ext cx="7689850" cy="53498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thiệu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63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887" y="714190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Nhiệm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887" y="1316874"/>
            <a:ext cx="7688700" cy="1266999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Fuzzy logic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46050" indent="0">
              <a:buNone/>
            </a:pP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đạt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muốn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8614" y="2864315"/>
            <a:ext cx="7670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6050"/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cạnh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trau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dồi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kĩ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8895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nhúng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ngôn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C.</a:t>
            </a:r>
          </a:p>
          <a:p>
            <a:pPr marL="48895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nguồn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vẽ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PCB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hàn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0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177" y="681341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30" y="1357745"/>
            <a:ext cx="4479588" cy="3145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618" y="1350818"/>
            <a:ext cx="4343400" cy="309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9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4" y="595745"/>
            <a:ext cx="7682345" cy="441267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51164" y="0"/>
            <a:ext cx="5054823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1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02080" y="4724322"/>
            <a:ext cx="35534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200"/>
              </a:spcBef>
            </a:pPr>
            <a:r>
              <a:rPr lang="vi-VN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Vi </a:t>
            </a:r>
            <a:r>
              <a:rPr lang="vi-VN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điều khiển </a:t>
            </a:r>
            <a:r>
              <a:rPr lang="vi-VN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STM32F1</a:t>
            </a:r>
            <a:r>
              <a:rPr lang="en-US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và</a:t>
            </a:r>
            <a:r>
              <a:rPr lang="en-US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Blutooth</a:t>
            </a:r>
            <a:r>
              <a:rPr lang="en-US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HC05</a:t>
            </a:r>
          </a:p>
          <a:p>
            <a:pPr lvl="0">
              <a:spcBef>
                <a:spcPts val="1200"/>
              </a:spcBef>
            </a:pPr>
            <a:endParaRPr lang="vi-VN" dirty="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873" y="118427"/>
            <a:ext cx="3439403" cy="1951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921ED59-0DFF-0FA6-3C03-C1B6C387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91" y="505964"/>
            <a:ext cx="2228638" cy="1951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79251" y="1352826"/>
            <a:ext cx="2190644" cy="4472128"/>
          </a:xfrm>
          <a:prstGeom prst="rect">
            <a:avLst/>
          </a:prstGeom>
        </p:spPr>
      </p:pic>
      <p:pic>
        <p:nvPicPr>
          <p:cNvPr id="9" name="Picture 8" descr="Pin lipo 18650 2000mAh - Pin và dụng cụ sạc pin | DienMayHoangNgan.com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9" y="2606468"/>
            <a:ext cx="3059906" cy="20026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39395" y="-39677"/>
            <a:ext cx="4029587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48551" y="2231958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vi-VN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DC</a:t>
            </a:r>
            <a:r>
              <a:rPr lang="en-US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motor</a:t>
            </a:r>
            <a:endParaRPr lang="vi-VN" dirty="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86424" y="4586479"/>
            <a:ext cx="180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 </a:t>
            </a:r>
            <a:r>
              <a:rPr lang="en-US" dirty="0" err="1"/>
              <a:t>sạc</a:t>
            </a:r>
            <a:r>
              <a:rPr lang="en-US" dirty="0"/>
              <a:t> Li-ion 18650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57308" y="2137536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Driver </a:t>
            </a:r>
            <a:r>
              <a:rPr lang="vi-VN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điều </a:t>
            </a:r>
            <a:r>
              <a:rPr lang="vi-VN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khiển </a:t>
            </a:r>
            <a:r>
              <a:rPr lang="en-US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motor</a:t>
            </a:r>
            <a:endParaRPr lang="vi-VN" dirty="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3991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4462433-FE72-B767-BB8A-54FFA3F2B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0" y="727500"/>
            <a:ext cx="2671763" cy="2671763"/>
          </a:xfrm>
          <a:prstGeom prst="rect">
            <a:avLst/>
          </a:prstGeom>
        </p:spPr>
      </p:pic>
      <p:sp>
        <p:nvSpPr>
          <p:cNvPr id="5" name="AutoShape 6" descr="MPU6050 module (a) sensor module, (b) working axis details, and (c)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267" y="495523"/>
            <a:ext cx="4709576" cy="31024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3303" y="3421778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vi-VN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Mạch giảm áp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14985" y="3871533"/>
            <a:ext cx="2364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vi-VN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Cảm biến gia tốc MPU6050</a:t>
            </a:r>
          </a:p>
          <a:p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39395" y="-39677"/>
            <a:ext cx="4029587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9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721</Words>
  <Application>Microsoft Office PowerPoint</Application>
  <PresentationFormat>On-screen Show (16:9)</PresentationFormat>
  <Paragraphs>74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Roboto</vt:lpstr>
      <vt:lpstr>Lato</vt:lpstr>
      <vt:lpstr>Wingdings</vt:lpstr>
      <vt:lpstr>Arial Unicode MS</vt:lpstr>
      <vt:lpstr>Arial</vt:lpstr>
      <vt:lpstr>Raleway</vt:lpstr>
      <vt:lpstr>Streamline</vt:lpstr>
      <vt:lpstr>BÁO CÁO BÀI TẬP LỚN MÔN NHẬP MÔN ĐIỀU KHIỂN THÔNG MINH </vt:lpstr>
      <vt:lpstr>Nội Dung </vt:lpstr>
      <vt:lpstr>1. Giới thiệu tổng quan </vt:lpstr>
      <vt:lpstr>1. Giới thiệu tổng quan </vt:lpstr>
      <vt:lpstr>2. Nhiệm vụ đề tài </vt:lpstr>
      <vt:lpstr>3. Thiết kế phần cứng </vt:lpstr>
      <vt:lpstr>3. Thiết kế phần cứng </vt:lpstr>
      <vt:lpstr>3. Thiết kế phần cứng </vt:lpstr>
      <vt:lpstr>3. Thiết kế phần cứng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Phát triển phần mềm </vt:lpstr>
      <vt:lpstr>PowerPoint Presentation</vt:lpstr>
      <vt:lpstr>PowerPoint Presentation</vt:lpstr>
      <vt:lpstr>Sơ đồ cấu trúc bộ điều khiển vòng kính của xe: </vt:lpstr>
      <vt:lpstr>5. Phát triển phần mềm</vt:lpstr>
      <vt:lpstr>PowerPoint Presentation</vt:lpstr>
      <vt:lpstr>7. Kết luận và hướng phát triển.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BÀI TẬP LỚN MÔN NHẬP MÔN ĐIỀU KHIỂN THÔNG MINH</dc:title>
  <dc:creator>Admin</dc:creator>
  <cp:lastModifiedBy>Microsoft account</cp:lastModifiedBy>
  <cp:revision>45</cp:revision>
  <dcterms:modified xsi:type="dcterms:W3CDTF">2023-12-11T14:23:26Z</dcterms:modified>
</cp:coreProperties>
</file>